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1730" r:id="rId3"/>
    <p:sldId id="1732" r:id="rId4"/>
    <p:sldId id="273" r:id="rId5"/>
    <p:sldId id="272" r:id="rId6"/>
    <p:sldId id="274" r:id="rId7"/>
    <p:sldId id="275" r:id="rId8"/>
    <p:sldId id="1868" r:id="rId9"/>
    <p:sldId id="256" r:id="rId10"/>
    <p:sldId id="257" r:id="rId11"/>
    <p:sldId id="258" r:id="rId12"/>
    <p:sldId id="1741" r:id="rId13"/>
    <p:sldId id="1738" r:id="rId14"/>
    <p:sldId id="1733" r:id="rId15"/>
    <p:sldId id="260" r:id="rId16"/>
    <p:sldId id="1056" r:id="rId17"/>
    <p:sldId id="276" r:id="rId18"/>
    <p:sldId id="1742" r:id="rId19"/>
    <p:sldId id="18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88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0" y="4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7F2E9-35DA-4D19-A298-7701FEB98B69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77895-C17A-4296-9AE3-50818ED8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9200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AE4179E4-FE3F-8FA1-24E5-6454770E019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wrap="square" lIns="91440" tIns="45720" rIns="91440" bIns="45720" anchor="t" anchorCtr="0">
            <a:noAutofit/>
          </a:bodyPr>
          <a:lstStyle/>
          <a:p>
            <a:pPr lvl="0"/>
            <a:fld id="{DDE6466E-5615-4481-B3C1-98CB2B0873FE}" type="datetime1">
              <a:rPr lang="en-US"/>
              <a:pPr lvl="0"/>
              <a:t>7/17/2023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C1B8E-B0F7-5753-2332-481E82ED94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1440" tIns="45720" rIns="91440" bIns="45720" anchor="b" anchorCtr="0">
            <a:noAutofit/>
          </a:bodyPr>
          <a:lstStyle/>
          <a:p>
            <a:pPr lvl="0"/>
            <a:fld id="{CD0B235F-EE31-4CC2-B9ED-E14743685F6E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B7DD60-BEAF-63C2-DFA8-37663AE8773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8F4E22-6553-C331-0E5D-BEA113FD30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pt-BR" sz="2000"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904D1-4250-4568-A591-E7E823062A81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4209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recentre.org.au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11A7-9B72-9AD1-C28B-E4BE182AA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96786-A1C5-7871-E62D-16FC24F10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B96E1-3D9A-FCF9-CD7E-622AFB6D0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9014D-2449-0B43-37E7-EF1BDE0C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B82C1-D676-ECD8-8390-8DD347C6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202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1C7A-2CD8-5EE5-B977-36CF255EB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15F83-7D58-A26F-26D6-A2BE56972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A6423-BDAF-2C22-B996-B956ACE3B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CFECF-7632-0B4B-780B-282AA17E0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B849A-9A57-283B-E9E6-A83FEAB1D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112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37F2C1-8044-D895-A368-8B4E773C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82FBA-4745-4371-4A90-FF870F7BF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91364-ED04-FD59-4CE0-C9C6659A7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F8C96-25A1-281B-FB66-DF8C5EE4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C546A-80B2-1613-ED45-E8EA28E7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7444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EAC39-5C20-33A8-9969-31BBED0772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4360" y="365040"/>
            <a:ext cx="9769320" cy="1325520"/>
          </a:xfrm>
        </p:spPr>
        <p:txBody>
          <a:bodyPr/>
          <a:lstStyle>
            <a:lvl1pPr>
              <a:defRPr sz="3600">
                <a:latin typeface="Lato" pitchFamily="34"/>
                <a:ea typeface="Lato" pitchFamily="34"/>
                <a:cs typeface="Lato" pitchFamily="34"/>
              </a:defRPr>
            </a:lvl1pPr>
          </a:lstStyle>
          <a:p>
            <a:pPr lvl="0"/>
            <a:r>
              <a:rPr lang="en-GB"/>
              <a:t>Font: Lato 36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B8E32-F06F-7FB2-FE52-E16BD81CA9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0" y="1825560"/>
            <a:ext cx="10515600" cy="435132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buSzPct val="100000"/>
              <a:buFont typeface="Arial" pitchFamily="34"/>
              <a:buChar char="•"/>
              <a:defRPr sz="2800">
                <a:latin typeface="Lato" pitchFamily="34"/>
                <a:ea typeface="Lato" pitchFamily="34"/>
                <a:cs typeface="Lato" pitchFamily="34"/>
              </a:defRPr>
            </a:lvl1pPr>
          </a:lstStyle>
          <a:p>
            <a:pPr lvl="0"/>
            <a:r>
              <a:rPr lang="en-GB"/>
              <a:t>Lato 28</a:t>
            </a:r>
            <a:br>
              <a:rPr lang="en-GB"/>
            </a:br>
            <a:r>
              <a:rPr lang="en-GB"/>
              <a:t>Lato 24</a:t>
            </a:r>
            <a:br>
              <a:rPr lang="en-GB"/>
            </a:br>
            <a:r>
              <a:rPr lang="en-GB"/>
              <a:t>Lato 20</a:t>
            </a:r>
            <a:br>
              <a:rPr lang="en-GB"/>
            </a:br>
            <a:r>
              <a:rPr lang="en-GB"/>
              <a:t>Lato 18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ADE0D-CBC3-3DB8-AF0D-64C35B5235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C66EB2-9169-4BA1-BBFA-5E91282666DD}" type="datetime1">
              <a:rPr lang="en-AU"/>
              <a:pPr lvl="0"/>
              <a:t>17/07/2023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49ED8-CCB8-EB08-4CD7-B6E909A4A35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2125E-5110-643E-DE4F-02BBDE8331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68DF02-15AA-49E3-A41B-7393506F386D}" type="slidenum">
              <a:t>‹#›</a:t>
            </a:fld>
            <a:endParaRPr lang="en-US"/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4BDE2852-141B-BC73-0222-E8AA70264B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8886" b="459"/>
          <a:stretch>
            <a:fillRect/>
          </a:stretch>
        </p:blipFill>
        <p:spPr>
          <a:xfrm>
            <a:off x="699120" y="645480"/>
            <a:ext cx="777960" cy="788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041354-4AF9-3087-FFEA-19DA6E6EEFED}"/>
              </a:ext>
            </a:extLst>
          </p:cNvPr>
          <p:cNvSpPr txBox="1"/>
          <p:nvPr/>
        </p:nvSpPr>
        <p:spPr>
          <a:xfrm>
            <a:off x="10080" y="6544440"/>
            <a:ext cx="12192119" cy="307800"/>
          </a:xfrm>
          <a:prstGeom prst="rect">
            <a:avLst/>
          </a:prstGeom>
          <a:gradFill>
            <a:gsLst>
              <a:gs pos="0">
                <a:srgbClr val="5D9147"/>
              </a:gs>
              <a:gs pos="100000">
                <a:srgbClr val="B8D433"/>
              </a:gs>
            </a:gsLst>
            <a:lin ang="0"/>
          </a:gradFill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AU" sz="14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Lato" pitchFamily="34"/>
                <a:ea typeface="Lato" pitchFamily="34"/>
                <a:cs typeface="Lato" pitchFamily="34"/>
              </a:rPr>
              <a:t> </a:t>
            </a:r>
            <a:r>
              <a:rPr lang="en-AU" sz="14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Lato" pitchFamily="34"/>
                <a:ea typeface="Lato" pitchFamily="34"/>
                <a:cs typeface="Lato" pitchFamily="34"/>
                <a:hlinkClick r:id="rId3"/>
              </a:rPr>
              <a:t>darecentre.org.au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1174DB-DFF8-C93B-DEAB-549CB4C28D4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480" y="1604520"/>
            <a:ext cx="10972440" cy="3977279"/>
          </a:xfrm>
        </p:spPr>
        <p:txBody>
          <a:bodyPr lIns="0" tIns="0" rIns="0" bIns="0"/>
          <a:lstStyle>
            <a:lvl1pPr hangingPunct="0">
              <a:spcBef>
                <a:spcPts val="1417"/>
              </a:spcBef>
              <a:defRPr lang="pt-BR" sz="3200">
                <a:latin typeface="Liberation Sans" pitchFamily="18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07803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CDBB1-318B-A011-2F60-17B8C979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0FC12-1291-A221-EA28-7257A99AA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6235E-C4ED-2F44-9C1B-7B1A467A3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B1F8F-9DB0-5E2E-E721-DB70EB845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7F7DC-B8B5-E80A-C969-89EC8414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4566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506F-C38B-9233-7CC0-BBBC31A8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F1DBD-1FD5-54B5-AFFE-83137EDE3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0362B-74D4-E1F8-B0BC-E63258311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40A54-8BF8-36B9-2895-BECAF86E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152B4-5065-13EF-9786-DB23D7A6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7136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D73A-9203-11FB-73BA-BD85EB6C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131AD-5294-C7AA-DCDF-A576AC286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A7952-85FC-F8B9-7BAE-12B819817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A1C1E-D966-ADF6-D0AF-68CB77BB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7B3F7-271A-2AF0-5323-547820E7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A3D8D-6C43-90DB-ACD9-7A354AD1D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457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F0BD-900D-7DFC-8F41-5BCFFF6FD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D5059-99E2-57DC-A3DD-01C8DDC6B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72799-6ED8-2970-9C06-D95856196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1C54A-4392-40FF-84E7-B87F8C3784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2D34F9-8759-F5F2-1270-E63D41FA2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581722-609D-A5C2-A18C-DFCEAB55A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0434B-4D2B-2CB9-B678-16031890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7D5A9-1275-4C1E-A712-EA20FCAD8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152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9F2B-7083-CBC2-4D43-83EB070B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1E9F9-833A-F19A-B083-D546E8092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31516-2C5F-553F-24BB-5C277352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79F97-6519-8A82-1EC1-9054A005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113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71116-910D-CE30-2865-8F8995FE1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A52A7-4049-EA5B-4A5A-89DA5278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CFDD1-5832-018E-6667-88270D07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742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B197E-87F1-2278-0254-D99ED909C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F7557-2C8A-8D22-0E7A-E609420A1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3A981-5BC9-0427-F27E-B89E0F496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6C78B-2AC0-3172-E8B0-91006207D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50883-29F5-BE28-3CCC-3512FA1D8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19B4A-7BC1-F843-9522-D03A6F88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8661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AC56-6190-9A59-CA4A-4E10C1F7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10111-3B0E-0AD4-3C5D-EC5D7D2E99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D042A-F579-4F9F-C584-D082C4044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2197C-A2ED-EF1F-501F-5B06D4F4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04636-FD3B-1017-810A-87D63760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87385-7A9E-DE26-07D2-73BBBD8F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327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61F20E-A728-9903-32B8-1A3F9418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3790F-7142-A4B4-591D-1E3A2CAF9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DF50E-3628-B276-473C-1AA5893FD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7CBDD-60F0-47C5-9A66-CAEBB24BCC22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8885-9B78-A769-E031-0B5EAA8AD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72B7-3FF4-5644-DF99-A9D4E039F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8400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gif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tm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28B68D-C106-E0DE-BD7C-63034FA20977}"/>
              </a:ext>
            </a:extLst>
          </p:cNvPr>
          <p:cNvSpPr txBox="1"/>
          <p:nvPr/>
        </p:nvSpPr>
        <p:spPr>
          <a:xfrm>
            <a:off x="205614" y="949759"/>
            <a:ext cx="11780771" cy="3325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AU" sz="3200" b="1" i="1" dirty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3200" b="1" i="1" dirty="0"/>
              <a:t>title to come!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AU" b="1" dirty="0"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AU" b="1" dirty="0"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Leo Portes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1,2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AU" sz="2000" dirty="0"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 Jessell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1,2,3</a:t>
            </a:r>
            <a:r>
              <a:rPr lang="en-AU" sz="2000" dirty="0"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Mark 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Lindsay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2,4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Guillaume Pirot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1,2,3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Michel Nzikou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1,3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Ed Cripps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1,2</a:t>
            </a:r>
            <a:endParaRPr lang="en-AU" sz="2000" dirty="0">
              <a:effectLst/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AU" sz="2000" dirty="0"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1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UWA, 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2</a:t>
            </a:r>
            <a:r>
              <a:rPr lang="en-AU" sz="2000" dirty="0"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ITTC DARE, 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3</a:t>
            </a:r>
            <a:r>
              <a:rPr lang="en-AU" sz="2000" dirty="0">
                <a:latin typeface="Helvetica" panose="020B0604020202020204" pitchFamily="34" charset="0"/>
                <a:cs typeface="Times New Roman" panose="02020603050405020304" pitchFamily="18" charset="0"/>
              </a:rPr>
              <a:t>MinEx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CRC, </a:t>
            </a:r>
            <a:r>
              <a:rPr lang="en-AU" sz="2000" baseline="30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CSIRO</a:t>
            </a:r>
            <a:endParaRPr lang="en-A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F25703ED-68F6-0737-1E82-3D6A624D8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11" y="6311810"/>
            <a:ext cx="2587946" cy="556465"/>
          </a:xfrm>
          <a:prstGeom prst="rect">
            <a:avLst/>
          </a:prstGeom>
          <a:solidFill>
            <a:schemeClr val="bg1"/>
          </a:solidFill>
          <a:ln cap="flat">
            <a:noFill/>
          </a:ln>
        </p:spPr>
      </p:pic>
      <p:pic>
        <p:nvPicPr>
          <p:cNvPr id="14" name="Picture 13" descr="A picture containing screenshot, colorfulness, graphics&#10;&#10;Description automatically generated">
            <a:extLst>
              <a:ext uri="{FF2B5EF4-FFF2-40B4-BE49-F238E27FC236}">
                <a16:creationId xmlns:a16="http://schemas.microsoft.com/office/drawing/2014/main" id="{1D0550DF-AAE0-06DA-721F-7540D8BB2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" y="6313404"/>
            <a:ext cx="855427" cy="5548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57A3EB-FEA2-12BD-4CF2-8D16E1B7B7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64" y="6311810"/>
            <a:ext cx="1016280" cy="55646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F96742-EA37-44A2-D307-9DE8737B4AA7}"/>
              </a:ext>
            </a:extLst>
          </p:cNvPr>
          <p:cNvSpPr/>
          <p:nvPr/>
        </p:nvSpPr>
        <p:spPr>
          <a:xfrm>
            <a:off x="4444857" y="6311263"/>
            <a:ext cx="1323645" cy="556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8FF2D4B-2AF2-3915-F93E-ED2C69A623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3749" y="6416875"/>
            <a:ext cx="1016280" cy="34524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319097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CE23CA2-6C50-6C2B-9281-2C90901A54B6}"/>
              </a:ext>
            </a:extLst>
          </p:cNvPr>
          <p:cNvSpPr txBox="1"/>
          <p:nvPr/>
        </p:nvSpPr>
        <p:spPr>
          <a:xfrm>
            <a:off x="2030137" y="278300"/>
            <a:ext cx="929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Google Image search has ~700 images of “geological folds”</a:t>
            </a:r>
          </a:p>
        </p:txBody>
      </p:sp>
      <p:pic>
        <p:nvPicPr>
          <p:cNvPr id="1026" name="Picture 2" descr="upright syncline in limestone of the triassic dinwoody formation, sw montana, usa - geological fold stock pictures, royalty-free photos &amp; images">
            <a:extLst>
              <a:ext uri="{FF2B5EF4-FFF2-40B4-BE49-F238E27FC236}">
                <a16:creationId xmlns:a16="http://schemas.microsoft.com/office/drawing/2014/main" id="{077E9EBD-E0CD-A6F8-1BEE-04862964B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0268"/>
            <a:ext cx="3791824" cy="568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unces of Moon dust arrives in the UK, from the recent Apollo 11 mission to the moon, Friday 19th September 1969. Chaperoned by Dr Stuart Agrell,...">
            <a:extLst>
              <a:ext uri="{FF2B5EF4-FFF2-40B4-BE49-F238E27FC236}">
                <a16:creationId xmlns:a16="http://schemas.microsoft.com/office/drawing/2014/main" id="{EB45D5BC-61C6-050B-51A6-92EABA86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667" y="1170269"/>
            <a:ext cx="8190333" cy="56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421915-8873-6344-AF5E-E3B1390FF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48368"/>
            <a:ext cx="1009791" cy="409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82C552-4A65-3861-A43A-F9B6F19BF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2035" y="6419381"/>
            <a:ext cx="1517780" cy="4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1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2C742B-4CF8-0EFE-446F-0D45D0D5B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59"/>
            <a:ext cx="11140580" cy="60932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66AE18-B322-A567-79D5-6D574A924A3C}"/>
              </a:ext>
            </a:extLst>
          </p:cNvPr>
          <p:cNvSpPr txBox="1"/>
          <p:nvPr/>
        </p:nvSpPr>
        <p:spPr>
          <a:xfrm>
            <a:off x="1849073" y="98466"/>
            <a:ext cx="9123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Google has 0 images of “geological folds in magnetic data”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C92520-EE09-44CE-4518-4463DD84803A}"/>
              </a:ext>
            </a:extLst>
          </p:cNvPr>
          <p:cNvSpPr txBox="1"/>
          <p:nvPr/>
        </p:nvSpPr>
        <p:spPr>
          <a:xfrm>
            <a:off x="9565982" y="2130804"/>
            <a:ext cx="1574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50000"/>
                  </a:schemeClr>
                </a:solidFill>
              </a:rPr>
              <a:t>tectonique.net/asg</a:t>
            </a:r>
          </a:p>
        </p:txBody>
      </p:sp>
    </p:spTree>
    <p:extLst>
      <p:ext uri="{BB962C8B-B14F-4D97-AF65-F5344CB8AC3E}">
        <p14:creationId xmlns:p14="http://schemas.microsoft.com/office/powerpoint/2010/main" val="196780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Fig. 4">
            <a:extLst>
              <a:ext uri="{FF2B5EF4-FFF2-40B4-BE49-F238E27FC236}">
                <a16:creationId xmlns:a16="http://schemas.microsoft.com/office/drawing/2014/main" id="{C4E631C3-173C-4834-A49D-3D22E1FEA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2" b="32952"/>
          <a:stretch/>
        </p:blipFill>
        <p:spPr bwMode="auto">
          <a:xfrm>
            <a:off x="598764" y="4124668"/>
            <a:ext cx="4570824" cy="281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Fig. 5">
            <a:extLst>
              <a:ext uri="{FF2B5EF4-FFF2-40B4-BE49-F238E27FC236}">
                <a16:creationId xmlns:a16="http://schemas.microsoft.com/office/drawing/2014/main" id="{CAA51496-CE5D-44BF-BDAA-EB4A72E7B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92"/>
          <a:stretch/>
        </p:blipFill>
        <p:spPr bwMode="auto">
          <a:xfrm>
            <a:off x="6269324" y="4111747"/>
            <a:ext cx="4575333" cy="267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563242-6BBD-B010-DCB3-CE229D626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092" y="643194"/>
            <a:ext cx="8010769" cy="29955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E7345D-3764-47D1-B09A-256415CAA305}"/>
              </a:ext>
            </a:extLst>
          </p:cNvPr>
          <p:cNvSpPr txBox="1"/>
          <p:nvPr/>
        </p:nvSpPr>
        <p:spPr>
          <a:xfrm>
            <a:off x="598764" y="3595399"/>
            <a:ext cx="10158290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Geophysical model generation with generative adversarial networks</a:t>
            </a:r>
          </a:p>
          <a:p>
            <a:pPr algn="l"/>
            <a:r>
              <a:rPr lang="en-AU" b="0" i="0" u="none" strike="noStrike" baseline="0" dirty="0">
                <a:latin typeface="MyriadPro-Regular" panose="020B0503030403020204" pitchFamily="34" charset="0"/>
              </a:rPr>
              <a:t> </a:t>
            </a:r>
            <a:r>
              <a:rPr lang="en-AU" sz="1100" b="0" i="0" u="none" strike="noStrike" baseline="0" dirty="0">
                <a:latin typeface="MyriadPro-Light"/>
              </a:rPr>
              <a:t>Puzyrev et al., </a:t>
            </a:r>
            <a:r>
              <a:rPr lang="en-AU" sz="1100" dirty="0">
                <a:latin typeface="MyriadPro-Light"/>
              </a:rPr>
              <a:t>Geoscience Letters 32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BE109-A672-41EF-CA03-5408E4E566C9}"/>
              </a:ext>
            </a:extLst>
          </p:cNvPr>
          <p:cNvSpPr txBox="1"/>
          <p:nvPr/>
        </p:nvSpPr>
        <p:spPr>
          <a:xfrm>
            <a:off x="453291" y="66587"/>
            <a:ext cx="1149643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i="1" dirty="0">
                <a:solidFill>
                  <a:srgbClr val="003E6C"/>
                </a:solidFill>
              </a:rPr>
              <a:t>ClinoformNet-1.0: stratigraphic forward </a:t>
            </a:r>
            <a:r>
              <a:rPr lang="en-AU" sz="2000" b="1" i="1" dirty="0" err="1">
                <a:solidFill>
                  <a:srgbClr val="003E6C"/>
                </a:solidFill>
              </a:rPr>
              <a:t>modeling</a:t>
            </a:r>
            <a:r>
              <a:rPr lang="en-AU" sz="2000" b="1" i="1" dirty="0">
                <a:solidFill>
                  <a:srgbClr val="003E6C"/>
                </a:solidFill>
              </a:rPr>
              <a:t> and deep learning for seismic </a:t>
            </a:r>
            <a:r>
              <a:rPr lang="en-AU" sz="2000" b="1" i="1" dirty="0" err="1">
                <a:solidFill>
                  <a:srgbClr val="003E6C"/>
                </a:solidFill>
              </a:rPr>
              <a:t>clinoform</a:t>
            </a:r>
            <a:r>
              <a:rPr lang="en-AU" sz="2000" b="1" i="1" dirty="0">
                <a:solidFill>
                  <a:srgbClr val="003E6C"/>
                </a:solidFill>
              </a:rPr>
              <a:t> delineation</a:t>
            </a:r>
          </a:p>
          <a:p>
            <a:pPr algn="l"/>
            <a:r>
              <a:rPr lang="en-AU" sz="1800" b="0" i="0" u="none" strike="noStrike" baseline="0" dirty="0">
                <a:latin typeface="NimbusRomNo9L-Medi"/>
              </a:rPr>
              <a:t> </a:t>
            </a:r>
            <a:r>
              <a:rPr lang="en-AU" sz="1000" dirty="0">
                <a:latin typeface="MyriadPro-Light"/>
              </a:rPr>
              <a:t>Hui Gao et al., Geoscientific Model Development, 2022-245</a:t>
            </a:r>
          </a:p>
        </p:txBody>
      </p:sp>
    </p:spTree>
    <p:extLst>
      <p:ext uri="{BB962C8B-B14F-4D97-AF65-F5344CB8AC3E}">
        <p14:creationId xmlns:p14="http://schemas.microsoft.com/office/powerpoint/2010/main" val="313250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C9023-E16C-4B71-ACC3-90E20541A99C}"/>
              </a:ext>
            </a:extLst>
          </p:cNvPr>
          <p:cNvSpPr txBox="1">
            <a:spLocks/>
          </p:cNvSpPr>
          <p:nvPr/>
        </p:nvSpPr>
        <p:spPr>
          <a:xfrm>
            <a:off x="401182" y="134283"/>
            <a:ext cx="6670737" cy="132343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003E6C"/>
                </a:solidFill>
                <a:latin typeface="+mn-lt"/>
                <a:ea typeface="+mn-ea"/>
                <a:cs typeface="+mn-cs"/>
              </a:rPr>
              <a:t>Another Solution for more complex 3D geology?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70AF0-469B-4AF9-BC02-55846EFD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22" y="0"/>
            <a:ext cx="459187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807137-437A-44F9-A789-E34D363737E6}"/>
              </a:ext>
            </a:extLst>
          </p:cNvPr>
          <p:cNvSpPr txBox="1"/>
          <p:nvPr/>
        </p:nvSpPr>
        <p:spPr>
          <a:xfrm>
            <a:off x="510309" y="2105561"/>
            <a:ext cx="62299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/>
              <a:t>We are using Noddy to generate very large training sets for 3D geology and resulting gravity and magnetic datasets as inputs to ML systems and as tests of geophysical inversion schemes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E95CE-F7B3-CF86-05C7-3456221D9B24}"/>
              </a:ext>
            </a:extLst>
          </p:cNvPr>
          <p:cNvSpPr txBox="1"/>
          <p:nvPr/>
        </p:nvSpPr>
        <p:spPr>
          <a:xfrm>
            <a:off x="1734765" y="3934227"/>
            <a:ext cx="3239907" cy="185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sz="2000" dirty="0" err="1">
                <a:latin typeface="NimbusRomNo9L-ReguItal"/>
              </a:rPr>
              <a:t>Spatio</a:t>
            </a:r>
            <a:r>
              <a:rPr lang="en-AU" sz="2000" dirty="0">
                <a:latin typeface="NimbusRomNo9L-ReguItal"/>
              </a:rPr>
              <a:t>-temporal structure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sz="2000" dirty="0">
                <a:latin typeface="NimbusRomNo9L-ReguItal"/>
              </a:rPr>
              <a:t>High dimensionality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sz="2000" dirty="0">
                <a:latin typeface="NimbusRomNo9L-ReguItal"/>
              </a:rPr>
              <a:t>Paucity of ground truth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743160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94345" y="6405283"/>
            <a:ext cx="58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grav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58" y="2714549"/>
            <a:ext cx="3634854" cy="36348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3" y="2714549"/>
            <a:ext cx="3634854" cy="36348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071" y="2714549"/>
            <a:ext cx="3634854" cy="36348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47832" y="6400718"/>
            <a:ext cx="214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Top surface of model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70274" y="641294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mag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98" y="74827"/>
            <a:ext cx="2520000" cy="25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10" y="74827"/>
            <a:ext cx="2520000" cy="25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585" y="74827"/>
            <a:ext cx="2520000" cy="252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679748" y="319164"/>
            <a:ext cx="974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100 randomly generated models randomly selected from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29A0E-7C43-249C-F0A3-9D9DAAD15E03}"/>
              </a:ext>
            </a:extLst>
          </p:cNvPr>
          <p:cNvSpPr txBox="1"/>
          <p:nvPr/>
        </p:nvSpPr>
        <p:spPr>
          <a:xfrm>
            <a:off x="7477839" y="319164"/>
            <a:ext cx="1226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4kx4kx4k</a:t>
            </a:r>
          </a:p>
          <a:p>
            <a:r>
              <a:rPr lang="en-AU" dirty="0"/>
              <a:t>20m voxels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3A4A2-AEED-07AB-3B38-4BD9FD939AF3}"/>
              </a:ext>
            </a:extLst>
          </p:cNvPr>
          <p:cNvSpPr txBox="1"/>
          <p:nvPr/>
        </p:nvSpPr>
        <p:spPr>
          <a:xfrm>
            <a:off x="0" y="74827"/>
            <a:ext cx="104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>
                <a:solidFill>
                  <a:srgbClr val="003E6C"/>
                </a:solidFill>
              </a:rPr>
              <a:t>Example models</a:t>
            </a:r>
          </a:p>
        </p:txBody>
      </p:sp>
    </p:spTree>
    <p:extLst>
      <p:ext uri="{BB962C8B-B14F-4D97-AF65-F5344CB8AC3E}">
        <p14:creationId xmlns:p14="http://schemas.microsoft.com/office/powerpoint/2010/main" val="268609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71601B1-649F-4FF9-AC2D-14CF2DADF858}"/>
              </a:ext>
            </a:extLst>
          </p:cNvPr>
          <p:cNvGrpSpPr/>
          <p:nvPr/>
        </p:nvGrpSpPr>
        <p:grpSpPr>
          <a:xfrm>
            <a:off x="8362128" y="1840954"/>
            <a:ext cx="1548000" cy="813241"/>
            <a:chOff x="8177040" y="3722759"/>
            <a:chExt cx="1548000" cy="8132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C7E9F8-8D93-D30E-8952-015826C2B054}"/>
                </a:ext>
              </a:extLst>
            </p:cNvPr>
            <p:cNvGrpSpPr/>
            <p:nvPr/>
          </p:nvGrpSpPr>
          <p:grpSpPr>
            <a:xfrm>
              <a:off x="8177040" y="3722759"/>
              <a:ext cx="1548000" cy="813241"/>
              <a:chOff x="8177040" y="3722759"/>
              <a:chExt cx="1548000" cy="813241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90F631A-26A6-C799-2AF8-231DBA04351F}"/>
                  </a:ext>
                </a:extLst>
              </p:cNvPr>
              <p:cNvSpPr/>
              <p:nvPr/>
            </p:nvSpPr>
            <p:spPr>
              <a:xfrm>
                <a:off x="8211960" y="3722759"/>
                <a:ext cx="1441080" cy="8132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729FCF"/>
              </a:solidFill>
              <a:ln w="0" cap="flat">
                <a:solidFill>
                  <a:srgbClr val="3465A4"/>
                </a:solidFill>
                <a:prstDash val="solid"/>
                <a:miter/>
              </a:ln>
            </p:spPr>
            <p:txBody>
              <a:bodyPr vert="horz" wrap="squar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pt-BR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C06B8A-7A03-D131-43F7-DF3A291E6CC8}"/>
                  </a:ext>
                </a:extLst>
              </p:cNvPr>
              <p:cNvSpPr txBox="1"/>
              <p:nvPr/>
            </p:nvSpPr>
            <p:spPr>
              <a:xfrm>
                <a:off x="8177040" y="3744000"/>
                <a:ext cx="1548000" cy="792000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0000" tIns="45000" rIns="90000" bIns="45000" anchorCtr="0" compatLnSpc="0">
                <a:sp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lang="en-US"/>
                </a:pPr>
                <a:r>
                  <a:rPr lang="en-US" sz="1500" b="0" i="0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Classifier</a:t>
                </a:r>
              </a:p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lang="en-US"/>
                </a:pPr>
                <a:r>
                  <a:rPr lang="en-US" sz="1500" b="0" i="0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Inception-v3</a:t>
                </a:r>
              </a:p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lang="en-US"/>
                </a:pPr>
                <a:r>
                  <a:rPr lang="zxx-none" sz="1100" b="0" i="0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(very deep) CNN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FFFC5CC-457F-C8C0-F1C1-472DC5DF193C}"/>
              </a:ext>
            </a:extLst>
          </p:cNvPr>
          <p:cNvGrpSpPr/>
          <p:nvPr/>
        </p:nvGrpSpPr>
        <p:grpSpPr>
          <a:xfrm>
            <a:off x="7927138" y="475171"/>
            <a:ext cx="2331000" cy="1296000"/>
            <a:chOff x="7596889" y="2301808"/>
            <a:chExt cx="2331000" cy="1296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C45C907-F4E8-152F-E554-6CD48BD21E1C}"/>
                </a:ext>
              </a:extLst>
            </p:cNvPr>
            <p:cNvGrpSpPr/>
            <p:nvPr/>
          </p:nvGrpSpPr>
          <p:grpSpPr>
            <a:xfrm>
              <a:off x="7596889" y="2301808"/>
              <a:ext cx="2331000" cy="1152000"/>
              <a:chOff x="7754040" y="2304000"/>
              <a:chExt cx="2331000" cy="115200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AA68D05-7A3F-E9D0-E740-EE282E3C1556}"/>
                  </a:ext>
                </a:extLst>
              </p:cNvPr>
              <p:cNvGrpSpPr/>
              <p:nvPr/>
            </p:nvGrpSpPr>
            <p:grpSpPr>
              <a:xfrm>
                <a:off x="7754040" y="2304000"/>
                <a:ext cx="2331000" cy="1152000"/>
                <a:chOff x="7754040" y="2304000"/>
                <a:chExt cx="2331000" cy="1152000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8029F0ED-086B-749B-DF00-3B8477697986}"/>
                    </a:ext>
                  </a:extLst>
                </p:cNvPr>
                <p:cNvSpPr/>
                <p:nvPr/>
              </p:nvSpPr>
              <p:spPr>
                <a:xfrm>
                  <a:off x="7790040" y="2304000"/>
                  <a:ext cx="2232000" cy="1152000"/>
                </a:xfrm>
                <a:custGeom>
                  <a:avLst/>
                  <a:gdLst>
                    <a:gd name="f0" fmla="val 0"/>
                    <a:gd name="f1" fmla="val 21600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l" t="t" r="r" b="b"/>
                  <a:pathLst>
                    <a:path w="21600" h="21600">
                      <a:moveTo>
                        <a:pt x="f0" y="f0"/>
                      </a:moveTo>
                      <a:lnTo>
                        <a:pt x="f1" y="f0"/>
                      </a:lnTo>
                      <a:lnTo>
                        <a:pt x="f1" y="f1"/>
                      </a:lnTo>
                      <a:lnTo>
                        <a:pt x="f0" y="f1"/>
                      </a:lnTo>
                      <a:lnTo>
                        <a:pt x="f0" y="f0"/>
                      </a:lnTo>
                      <a:close/>
                    </a:path>
                  </a:pathLst>
                </a:custGeom>
                <a:solidFill>
                  <a:srgbClr val="729FCF"/>
                </a:solidFill>
                <a:ln w="0" cap="flat">
                  <a:solidFill>
                    <a:srgbClr val="3465A4"/>
                  </a:solidFill>
                  <a:prstDash val="solid"/>
                  <a:miter/>
                </a:ln>
              </p:spPr>
              <p:txBody>
                <a:bodyPr vert="horz" wrap="square" lIns="90000" tIns="45000" rIns="90000" bIns="45000" anchor="ctr" anchorCtr="0" compatLnSpc="0">
                  <a:noAutofit/>
                </a:bodyPr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pt-BR" sz="1800" b="0" i="0" u="none" strike="noStrike" kern="1200" cap="none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22D220A-E94F-EB63-C0F7-0511781525A4}"/>
                    </a:ext>
                  </a:extLst>
                </p:cNvPr>
                <p:cNvSpPr txBox="1"/>
                <p:nvPr/>
              </p:nvSpPr>
              <p:spPr>
                <a:xfrm>
                  <a:off x="7754040" y="2304000"/>
                  <a:ext cx="2331000" cy="450000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90000" tIns="45000" rIns="90000" bIns="45000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lang="en-US"/>
                  </a:pPr>
                  <a:r>
                    <a:rPr lang="zxx-none" sz="1500" b="0" i="0" u="none" strike="noStrike" kern="1200" cap="none" dirty="0">
                      <a:ln>
                        <a:noFill/>
                      </a:ln>
                      <a:latin typeface="Liberation Sans" pitchFamily="18"/>
                      <a:ea typeface="Noto Sans CJK SC" pitchFamily="2"/>
                      <a:cs typeface="Lohit Devanagari" pitchFamily="2"/>
                    </a:rPr>
                    <a:t>Magnetic field 2D images</a:t>
                  </a:r>
                </a:p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lang="en-US"/>
                  </a:pPr>
                  <a:r>
                    <a:rPr lang="zxx-none" sz="1050" b="0" i="0" u="none" strike="noStrike" kern="1200" cap="none" dirty="0">
                      <a:ln>
                        <a:noFill/>
                      </a:ln>
                      <a:latin typeface="Liberation Sans" pitchFamily="18"/>
                      <a:ea typeface="Noto Sans CJK SC" pitchFamily="2"/>
                      <a:cs typeface="Lohit Devanagari" pitchFamily="2"/>
                    </a:rPr>
                    <a:t>Noddy dataset, ~50k samples</a:t>
                  </a:r>
                </a:p>
              </p:txBody>
            </p: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2EB71FC0-9DD5-4645-8F25-46FD35900C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7971480" y="2880000"/>
                  <a:ext cx="1906560" cy="528480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</p:grp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AA0F9-B716-F508-6369-9D568CA1D7C7}"/>
                </a:ext>
              </a:extLst>
            </p:cNvPr>
            <p:cNvSpPr/>
            <p:nvPr/>
          </p:nvSpPr>
          <p:spPr>
            <a:xfrm flipV="1">
              <a:off x="7632889" y="3453808"/>
              <a:ext cx="2232000" cy="144000"/>
            </a:xfrm>
            <a:custGeom>
              <a:avLst>
                <a:gd name="f0" fmla="val 10554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+- 0 0 0"/>
                <a:gd name="f11" fmla="*/ f4 1 21600"/>
                <a:gd name="f12" fmla="*/ f5 1 21600"/>
                <a:gd name="f13" fmla="pin 0 f0 21600"/>
                <a:gd name="f14" fmla="*/ f10 f1 1"/>
                <a:gd name="f15" fmla="val f13"/>
                <a:gd name="f16" fmla="*/ f13 1 2"/>
                <a:gd name="f17" fmla="*/ f13 f11 1"/>
                <a:gd name="f18" fmla="*/ f6 f12 1"/>
                <a:gd name="f19" fmla="*/ 18000 f12 1"/>
                <a:gd name="f20" fmla="*/ 10800 f12 1"/>
                <a:gd name="f21" fmla="*/ 0 f12 1"/>
                <a:gd name="f22" fmla="*/ f14 1 f3"/>
                <a:gd name="f23" fmla="*/ 0 f11 1"/>
                <a:gd name="f24" fmla="*/ 21600 f12 1"/>
                <a:gd name="f25" fmla="*/ 10800 f11 1"/>
                <a:gd name="f26" fmla="*/ 21600 f11 1"/>
                <a:gd name="f27" fmla="+- f16 10800 0"/>
                <a:gd name="f28" fmla="+- 21600 0 f15"/>
                <a:gd name="f29" fmla="*/ f16 f11 1"/>
                <a:gd name="f30" fmla="*/ f15 f11 1"/>
                <a:gd name="f31" fmla="+- f22 0 f2"/>
                <a:gd name="f32" fmla="*/ f28 1 2"/>
                <a:gd name="f33" fmla="*/ f27 f11 1"/>
                <a:gd name="f34" fmla="+- 21600 0 f32"/>
                <a:gd name="f35" fmla="*/ f34 f11 1"/>
              </a:gdLst>
              <a:ahLst>
                <a:ahXY gdRefX="f0" minX="f6" maxX="f7">
                  <a:pos x="f17" y="f18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30" y="f21"/>
                </a:cxn>
                <a:cxn ang="f31">
                  <a:pos x="f29" y="f20"/>
                </a:cxn>
                <a:cxn ang="f31">
                  <a:pos x="f23" y="f24"/>
                </a:cxn>
                <a:cxn ang="f31">
                  <a:pos x="f25" y="f24"/>
                </a:cxn>
                <a:cxn ang="f31">
                  <a:pos x="f26" y="f24"/>
                </a:cxn>
                <a:cxn ang="f31">
                  <a:pos x="f35" y="f20"/>
                </a:cxn>
              </a:cxnLst>
              <a:rect l="f29" t="f20" r="f33" b="f19"/>
              <a:pathLst>
                <a:path w="21600" h="21600">
                  <a:moveTo>
                    <a:pt x="f15" y="f6"/>
                  </a:moveTo>
                  <a:lnTo>
                    <a:pt x="f7" y="f7"/>
                  </a:lnTo>
                  <a:lnTo>
                    <a:pt x="f6" y="f7"/>
                  </a:lnTo>
                  <a:close/>
                </a:path>
              </a:pathLst>
            </a:custGeom>
            <a:solidFill>
              <a:srgbClr val="729FCF"/>
            </a:solidFill>
            <a:ln w="0" cap="flat">
              <a:solidFill>
                <a:srgbClr val="3465A4"/>
              </a:solidFill>
              <a:prstDash val="solid"/>
              <a:miter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pt-BR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89526B3-CCCF-8D14-5456-105C62F190E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0354" y="3831992"/>
            <a:ext cx="4647240" cy="23007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E9C80E-C7CE-D805-AA8C-DBA009E4A65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05471" y="1957860"/>
            <a:ext cx="5024520" cy="139248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BFB723-E132-3C40-6235-5EE68BB91773}"/>
              </a:ext>
            </a:extLst>
          </p:cNvPr>
          <p:cNvSpPr txBox="1"/>
          <p:nvPr/>
        </p:nvSpPr>
        <p:spPr>
          <a:xfrm>
            <a:off x="0" y="6545575"/>
            <a:ext cx="10859982" cy="261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/>
          <a:lstStyle/>
          <a:p>
            <a:r>
              <a:rPr lang="en-AU" sz="1400" b="0" i="0" u="none" strike="noStrike" baseline="0" dirty="0">
                <a:solidFill>
                  <a:schemeClr val="accent5">
                    <a:lumMod val="50000"/>
                  </a:schemeClr>
                </a:solidFill>
                <a:latin typeface="Charis SIL"/>
              </a:rPr>
              <a:t> </a:t>
            </a:r>
            <a:r>
              <a:rPr lang="en-AU" sz="1200" dirty="0">
                <a:solidFill>
                  <a:schemeClr val="accent5">
                    <a:lumMod val="50000"/>
                  </a:schemeClr>
                </a:solidFill>
                <a:latin typeface="MyriadPro-Regular" panose="020B0503030403020204" pitchFamily="34" charset="0"/>
              </a:rPr>
              <a:t>3D geological structure inversion from Noddy-generated magnetic data using deep learning methods, </a:t>
            </a:r>
            <a:r>
              <a:rPr lang="en-AU" sz="1050" dirty="0">
                <a:solidFill>
                  <a:schemeClr val="accent5">
                    <a:lumMod val="50000"/>
                  </a:schemeClr>
                </a:solidFill>
                <a:latin typeface="MyriadPro-Regular" panose="020B0503030403020204" pitchFamily="34" charset="0"/>
              </a:rPr>
              <a:t>Guo et al., Computers &amp; Geosciences 2021, 104701 </a:t>
            </a:r>
            <a:endParaRPr lang="en-AU" sz="1200" dirty="0">
              <a:solidFill>
                <a:schemeClr val="accent5">
                  <a:lumMod val="50000"/>
                </a:schemeClr>
              </a:solidFill>
              <a:latin typeface="MyriadPro-Regular" panose="020B0503030403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D844A7-19CA-D84A-24E5-BE0EABAFFCB2}"/>
              </a:ext>
            </a:extLst>
          </p:cNvPr>
          <p:cNvSpPr txBox="1"/>
          <p:nvPr/>
        </p:nvSpPr>
        <p:spPr>
          <a:xfrm>
            <a:off x="99831" y="66337"/>
            <a:ext cx="5330160" cy="9403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r>
              <a:rPr lang="en-US" sz="2400" b="1" i="1" dirty="0">
                <a:solidFill>
                  <a:srgbClr val="003E6C"/>
                </a:solidFill>
              </a:rPr>
              <a:t>Goal: predict the parameters of the geological structure (</a:t>
            </a:r>
            <a:r>
              <a:rPr lang="en-US" sz="2400" b="1" i="1" dirty="0" err="1">
                <a:solidFill>
                  <a:srgbClr val="003E6C"/>
                </a:solidFill>
              </a:rPr>
              <a:t>eg</a:t>
            </a:r>
            <a:r>
              <a:rPr lang="en-US" sz="2400" b="1" i="1" dirty="0">
                <a:solidFill>
                  <a:srgbClr val="003E6C"/>
                </a:solidFill>
              </a:rPr>
              <a:t>, dip direction and the dip angle of the fold axial surface)</a:t>
            </a:r>
          </a:p>
        </p:txBody>
      </p:sp>
      <p:pic>
        <p:nvPicPr>
          <p:cNvPr id="34" name="Picture 3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2157CEA-5EDD-FFDE-3844-0D70B6124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581" y="2946360"/>
            <a:ext cx="3759495" cy="3333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01D186-1203-33C2-07C9-15BF64294F4D}"/>
              </a:ext>
            </a:extLst>
          </p:cNvPr>
          <p:cNvSpPr txBox="1"/>
          <p:nvPr/>
        </p:nvSpPr>
        <p:spPr>
          <a:xfrm>
            <a:off x="4992863" y="4428501"/>
            <a:ext cx="15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~1 day training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D0147E-562D-4C5E-8CE7-22AD428ED3F8}"/>
              </a:ext>
            </a:extLst>
          </p:cNvPr>
          <p:cNvSpPr txBox="1"/>
          <p:nvPr/>
        </p:nvSpPr>
        <p:spPr>
          <a:xfrm>
            <a:off x="784059" y="860615"/>
            <a:ext cx="8292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Open Access 1M labelled model suite with more diverse geological histories including diverse </a:t>
            </a:r>
            <a:r>
              <a:rPr lang="en-AU" dirty="0" err="1"/>
              <a:t>stratigraphies</a:t>
            </a:r>
            <a:r>
              <a:rPr lang="en-AU" dirty="0"/>
              <a:t> available here:</a:t>
            </a:r>
          </a:p>
          <a:p>
            <a:pPr algn="ctr"/>
            <a:endParaRPr lang="en-AU" dirty="0"/>
          </a:p>
          <a:p>
            <a:pPr algn="ctr"/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github.com/Loop3D/</a:t>
            </a:r>
            <a:r>
              <a:rPr lang="en-AU" dirty="0" err="1">
                <a:solidFill>
                  <a:schemeClr val="accent5">
                    <a:lumMod val="50000"/>
                  </a:schemeClr>
                </a:solidFill>
              </a:rPr>
              <a:t>noddyverse</a:t>
            </a:r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354494C-2E89-4BF8-B703-0FD575994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08" y="5630766"/>
            <a:ext cx="3185621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sampling from 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4036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models matching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genial Black" panose="020B0604020202020204" pitchFamily="2" charset="0"/>
              </a:rPr>
              <a:t>[</a:t>
            </a:r>
            <a:r>
              <a:rPr lang="en-US" altLang="en-US" sz="1000" b="1" dirty="0">
                <a:solidFill>
                  <a:srgbClr val="000000"/>
                </a:solidFill>
                <a:latin typeface="Congenial Black" panose="020B0604020202020204" pitchFamily="2" charset="0"/>
              </a:rPr>
              <a:t>'FOLD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genial Black" panose="020B0604020202020204" pitchFamily="2" charset="0"/>
              </a:rPr>
              <a:t>', </a:t>
            </a:r>
            <a:r>
              <a:rPr lang="en-US" altLang="en-US" sz="1000" b="1" dirty="0">
                <a:solidFill>
                  <a:srgbClr val="000000"/>
                </a:solidFill>
                <a:latin typeface="Congenial Black" panose="020B0604020202020204" pitchFamily="2" charset="0"/>
              </a:rPr>
              <a:t>‘FOLD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genial Black" panose="020B0604020202020204" pitchFamily="2" charset="0"/>
              </a:rPr>
              <a:t>', </a:t>
            </a:r>
            <a:r>
              <a:rPr lang="en-US" altLang="en-US" sz="1000" b="1" dirty="0">
                <a:solidFill>
                  <a:srgbClr val="000000"/>
                </a:solidFill>
                <a:latin typeface="Congenial Black" panose="020B0604020202020204" pitchFamily="2" charset="0"/>
              </a:rPr>
              <a:t>‘DYKE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genial Black" panose="020B0604020202020204" pitchFamily="2" charset="0"/>
              </a:rPr>
              <a:t>’]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genial Black" panose="020B0604020202020204" pitchFamily="2" charset="0"/>
              </a:rPr>
              <a:t>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event sequence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552A8222-5B30-4D95-9B11-98EF93E54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99" y="5641381"/>
            <a:ext cx="321192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sampling from 7994 models matching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b="1" dirty="0">
                <a:solidFill>
                  <a:srgbClr val="000000"/>
                </a:solidFill>
                <a:latin typeface="Congenial Black" panose="020B0604020202020204" pitchFamily="2" charset="0"/>
              </a:rPr>
              <a:t>['FOLD', 'FAULT', 'FOLD’]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event sequence</a:t>
            </a:r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E5908ED-5A18-48EE-890E-98CAED9E5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27" y="2452568"/>
            <a:ext cx="3964470" cy="3188813"/>
          </a:xfrm>
          <a:prstGeom prst="rect">
            <a:avLst/>
          </a:prstGeom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E69BEA75-C34B-4B86-9C18-D6A0D6122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0885" y="6166782"/>
            <a:ext cx="3188874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sampling from 4094 models matching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00"/>
                </a:solidFill>
                <a:latin typeface="Congenial Black" panose="020B0604020202020204" pitchFamily="2" charset="0"/>
              </a:rPr>
              <a:t>['FOLD', 'UNCONFORMITY', 'FOLD’]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event sequence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A120B2-CDFD-4A6E-8FFF-08E2146B7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405" y="2737795"/>
            <a:ext cx="3787834" cy="3428987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9A40B604-781B-4BFE-AB21-132F9A34A806}"/>
              </a:ext>
            </a:extLst>
          </p:cNvPr>
          <p:cNvSpPr txBox="1">
            <a:spLocks/>
          </p:cNvSpPr>
          <p:nvPr/>
        </p:nvSpPr>
        <p:spPr>
          <a:xfrm>
            <a:off x="198456" y="184287"/>
            <a:ext cx="4376743" cy="64595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003E6C"/>
                </a:solidFill>
                <a:latin typeface="+mn-lt"/>
                <a:ea typeface="+mn-ea"/>
                <a:cs typeface="+mn-cs"/>
              </a:rPr>
              <a:t>A new Challenge </a:t>
            </a:r>
          </a:p>
          <a:p>
            <a:pPr algn="ctr"/>
            <a:endParaRPr lang="en-US" altLang="zh-CN" sz="4000" kern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176A5-4C66-495C-9F60-0D8696558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61" y="6245804"/>
            <a:ext cx="1428949" cy="466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047F7-8DFA-49C1-BE0D-966BD29AD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9" y="2147250"/>
            <a:ext cx="3875600" cy="348351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8CEAC49-9C11-9119-178B-A9D2D12846FF}"/>
              </a:ext>
            </a:extLst>
          </p:cNvPr>
          <p:cNvSpPr/>
          <p:nvPr/>
        </p:nvSpPr>
        <p:spPr>
          <a:xfrm>
            <a:off x="1641231" y="6353652"/>
            <a:ext cx="742461" cy="251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upload.wikimedia.org/wikipedia/commons/thumb/9/...">
            <a:extLst>
              <a:ext uri="{FF2B5EF4-FFF2-40B4-BE49-F238E27FC236}">
                <a16:creationId xmlns:a16="http://schemas.microsoft.com/office/drawing/2014/main" id="{3C453FC8-E2AD-C120-10A9-DA93F9056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213" y="6274778"/>
            <a:ext cx="742462" cy="4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pload.wikimedia.org/wikipedia/commons/thumb/9/...">
            <a:extLst>
              <a:ext uri="{FF2B5EF4-FFF2-40B4-BE49-F238E27FC236}">
                <a16:creationId xmlns:a16="http://schemas.microsoft.com/office/drawing/2014/main" id="{40CB67A3-898C-A51E-C599-D34906112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55"/>
          <a:stretch/>
        </p:blipFill>
        <p:spPr bwMode="auto">
          <a:xfrm flipV="1">
            <a:off x="1206861" y="6563955"/>
            <a:ext cx="331756" cy="12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14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17BE533-B8FA-4022-9222-BC8D0F2F0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5" y="245443"/>
            <a:ext cx="11924265" cy="64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70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BD0DA7-DD42-A09E-6DB8-10410AC02826}"/>
              </a:ext>
            </a:extLst>
          </p:cNvPr>
          <p:cNvSpPr txBox="1"/>
          <p:nvPr/>
        </p:nvSpPr>
        <p:spPr>
          <a:xfrm>
            <a:off x="820615" y="1469291"/>
            <a:ext cx="95816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Use of Machine Learning in the geosciences needs labelled datasets, but the Google user base is too busy looking at cats to help us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In this study we have shown the potential of non-physics-based 3D modelling to provide large arbitrarily complex time-aware 3D models and their potential-field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We can make  a million models, we could even make a billion models, but we can’t make the trillions of models right now that would be needed to generalise this approach.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A2521-8656-8AEA-F079-7E49A9DB45F3}"/>
              </a:ext>
            </a:extLst>
          </p:cNvPr>
          <p:cNvSpPr txBox="1"/>
          <p:nvPr/>
        </p:nvSpPr>
        <p:spPr>
          <a:xfrm>
            <a:off x="741815" y="365028"/>
            <a:ext cx="7694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Can we generalise this method to more complex scenarios?</a:t>
            </a:r>
          </a:p>
        </p:txBody>
      </p:sp>
    </p:spTree>
    <p:extLst>
      <p:ext uri="{BB962C8B-B14F-4D97-AF65-F5344CB8AC3E}">
        <p14:creationId xmlns:p14="http://schemas.microsoft.com/office/powerpoint/2010/main" val="1408111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0B43AC-D46E-1EA7-FD33-D57FCD331CA8}"/>
              </a:ext>
            </a:extLst>
          </p:cNvPr>
          <p:cNvSpPr txBox="1"/>
          <p:nvPr/>
        </p:nvSpPr>
        <p:spPr>
          <a:xfrm>
            <a:off x="967154" y="1011115"/>
            <a:ext cx="1964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Hand over to Leo…</a:t>
            </a:r>
          </a:p>
        </p:txBody>
      </p:sp>
    </p:spTree>
    <p:extLst>
      <p:ext uri="{BB962C8B-B14F-4D97-AF65-F5344CB8AC3E}">
        <p14:creationId xmlns:p14="http://schemas.microsoft.com/office/powerpoint/2010/main" val="1753745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D67B4C-E305-4EF9-AF9F-BE728A9D4523}"/>
              </a:ext>
            </a:extLst>
          </p:cNvPr>
          <p:cNvSpPr txBox="1"/>
          <p:nvPr/>
        </p:nvSpPr>
        <p:spPr>
          <a:xfrm>
            <a:off x="142668" y="67050"/>
            <a:ext cx="11884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b="1" i="1" dirty="0">
                <a:solidFill>
                  <a:srgbClr val="003E6C"/>
                </a:solidFill>
              </a:rPr>
              <a:t>The challenge: Extracting geological meaning from geophysical data, e.g. Single or multiple linear features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85FAD2-5DEA-464E-90E6-C1333CEA13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30" b="65017"/>
          <a:stretch/>
        </p:blipFill>
        <p:spPr>
          <a:xfrm>
            <a:off x="4240731" y="521475"/>
            <a:ext cx="2203736" cy="25469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6E2688-DBF2-4986-AE0A-33DF906E3286}"/>
              </a:ext>
            </a:extLst>
          </p:cNvPr>
          <p:cNvSpPr txBox="1"/>
          <p:nvPr/>
        </p:nvSpPr>
        <p:spPr>
          <a:xfrm>
            <a:off x="4259421" y="590789"/>
            <a:ext cx="787871" cy="3739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Dykes</a:t>
            </a:r>
          </a:p>
        </p:txBody>
      </p:sp>
      <p:pic>
        <p:nvPicPr>
          <p:cNvPr id="11" name="Picture 4" descr="stipple_greyscale1">
            <a:extLst>
              <a:ext uri="{FF2B5EF4-FFF2-40B4-BE49-F238E27FC236}">
                <a16:creationId xmlns:a16="http://schemas.microsoft.com/office/drawing/2014/main" id="{D06E205E-0BCD-4A4D-9A0E-7E96F8B3BE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403" t="51932" r="79601" b="17185"/>
          <a:stretch/>
        </p:blipFill>
        <p:spPr bwMode="auto">
          <a:xfrm>
            <a:off x="43224" y="632323"/>
            <a:ext cx="1971850" cy="2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E61A16-61FF-4629-8FC8-F90DD01CEC17}"/>
              </a:ext>
            </a:extLst>
          </p:cNvPr>
          <p:cNvSpPr txBox="1"/>
          <p:nvPr/>
        </p:nvSpPr>
        <p:spPr>
          <a:xfrm>
            <a:off x="30224" y="632323"/>
            <a:ext cx="1314899" cy="37827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Stratigraphy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2142D1-6BAE-4073-8A01-364A6D62E4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0" t="16046" r="40071" b="60658"/>
          <a:stretch/>
        </p:blipFill>
        <p:spPr>
          <a:xfrm>
            <a:off x="6615378" y="612805"/>
            <a:ext cx="2240645" cy="24872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F3F68C-9745-462F-AD2C-8B82540ED44A}"/>
              </a:ext>
            </a:extLst>
          </p:cNvPr>
          <p:cNvSpPr txBox="1"/>
          <p:nvPr/>
        </p:nvSpPr>
        <p:spPr>
          <a:xfrm>
            <a:off x="6602379" y="584782"/>
            <a:ext cx="76083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9ACBF5-D596-4DBA-9EB9-0AE8AC808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9" t="79149" r="72873" b="7573"/>
          <a:stretch/>
        </p:blipFill>
        <p:spPr bwMode="auto">
          <a:xfrm>
            <a:off x="9231129" y="527636"/>
            <a:ext cx="2795599" cy="251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AD1F7A-D22F-4C74-9663-B556E753504E}"/>
              </a:ext>
            </a:extLst>
          </p:cNvPr>
          <p:cNvSpPr txBox="1"/>
          <p:nvPr/>
        </p:nvSpPr>
        <p:spPr>
          <a:xfrm>
            <a:off x="9222266" y="521475"/>
            <a:ext cx="120775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Lava Flows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E968FFE-B8B1-49CA-979F-7A4D3BD60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8818" y="3277060"/>
            <a:ext cx="2449132" cy="293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44233-C8E6-4B62-8600-510DF671E251}"/>
              </a:ext>
            </a:extLst>
          </p:cNvPr>
          <p:cNvSpPr txBox="1"/>
          <p:nvPr/>
        </p:nvSpPr>
        <p:spPr>
          <a:xfrm>
            <a:off x="150345" y="3230783"/>
            <a:ext cx="1817260" cy="36933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Pluton margins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147AF9-C956-4CEB-869C-56DFFF5698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0" t="19838" r="18056" b="12094"/>
          <a:stretch/>
        </p:blipFill>
        <p:spPr>
          <a:xfrm>
            <a:off x="2927559" y="3185194"/>
            <a:ext cx="2319128" cy="35546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E8DFAF-D102-46E3-BBBF-7FA89A36DA55}"/>
              </a:ext>
            </a:extLst>
          </p:cNvPr>
          <p:cNvSpPr txBox="1"/>
          <p:nvPr/>
        </p:nvSpPr>
        <p:spPr>
          <a:xfrm>
            <a:off x="2917728" y="3180770"/>
            <a:ext cx="74296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B3180-8CD6-4409-9C71-D51ECD92D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1803" y="3224227"/>
            <a:ext cx="2806091" cy="353075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5D54F2-A9A3-4DC3-B383-037E9853C701}"/>
              </a:ext>
            </a:extLst>
          </p:cNvPr>
          <p:cNvSpPr txBox="1"/>
          <p:nvPr/>
        </p:nvSpPr>
        <p:spPr>
          <a:xfrm>
            <a:off x="5661803" y="3167938"/>
            <a:ext cx="16493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Paleochannels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69D9263-A65C-41DA-A014-5F4D1BE6817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1" t="27129" r="49098" b="22074"/>
          <a:stretch/>
        </p:blipFill>
        <p:spPr>
          <a:xfrm>
            <a:off x="8902953" y="3179582"/>
            <a:ext cx="3054139" cy="35307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FEE305-E937-44FC-89FE-F8775468A8AD}"/>
              </a:ext>
            </a:extLst>
          </p:cNvPr>
          <p:cNvSpPr txBox="1"/>
          <p:nvPr/>
        </p:nvSpPr>
        <p:spPr>
          <a:xfrm>
            <a:off x="8902953" y="3155715"/>
            <a:ext cx="133176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Sand Dunes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8259297-8FC2-4998-BDF8-796804B1A2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2" t="54808" r="44303" b="11778"/>
          <a:stretch/>
        </p:blipFill>
        <p:spPr>
          <a:xfrm>
            <a:off x="2160872" y="612422"/>
            <a:ext cx="1910352" cy="24327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4AB8FE9-C284-4C26-B5BF-8FB0E9646C54}"/>
              </a:ext>
            </a:extLst>
          </p:cNvPr>
          <p:cNvSpPr txBox="1"/>
          <p:nvPr/>
        </p:nvSpPr>
        <p:spPr>
          <a:xfrm>
            <a:off x="2138665" y="612422"/>
            <a:ext cx="787871" cy="3739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Sills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661F7DA0-A4CE-C5D1-2900-96586CDB2006}"/>
              </a:ext>
            </a:extLst>
          </p:cNvPr>
          <p:cNvSpPr/>
          <p:nvPr/>
        </p:nvSpPr>
        <p:spPr>
          <a:xfrm rot="4582199">
            <a:off x="1136172" y="1713842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B19C28BA-B6FC-AD3B-42BA-F45DD4589553}"/>
              </a:ext>
            </a:extLst>
          </p:cNvPr>
          <p:cNvSpPr/>
          <p:nvPr/>
        </p:nvSpPr>
        <p:spPr>
          <a:xfrm rot="15732970">
            <a:off x="3045751" y="1986660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8F604F6-E4C5-6057-7296-AEB816ABDC8C}"/>
              </a:ext>
            </a:extLst>
          </p:cNvPr>
          <p:cNvSpPr/>
          <p:nvPr/>
        </p:nvSpPr>
        <p:spPr>
          <a:xfrm rot="15732970">
            <a:off x="5465385" y="822062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19C7748-1708-843A-154A-F3798342AFA7}"/>
              </a:ext>
            </a:extLst>
          </p:cNvPr>
          <p:cNvSpPr/>
          <p:nvPr/>
        </p:nvSpPr>
        <p:spPr>
          <a:xfrm rot="10441751">
            <a:off x="7361316" y="1726205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1EB81A2-6703-519C-6CB8-1AB433477899}"/>
              </a:ext>
            </a:extLst>
          </p:cNvPr>
          <p:cNvSpPr/>
          <p:nvPr/>
        </p:nvSpPr>
        <p:spPr>
          <a:xfrm rot="7931543">
            <a:off x="11062357" y="2359287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E5CE7AD-9F79-B106-A811-73D3B5D905CF}"/>
              </a:ext>
            </a:extLst>
          </p:cNvPr>
          <p:cNvSpPr/>
          <p:nvPr/>
        </p:nvSpPr>
        <p:spPr>
          <a:xfrm rot="17003467">
            <a:off x="1131217" y="5177299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3C144170-9385-179A-AFE5-A3D0706019B2}"/>
              </a:ext>
            </a:extLst>
          </p:cNvPr>
          <p:cNvSpPr/>
          <p:nvPr/>
        </p:nvSpPr>
        <p:spPr>
          <a:xfrm rot="13311967">
            <a:off x="3789816" y="4966613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809D9E8A-3D20-6C21-C9F1-6D96245AE6C4}"/>
              </a:ext>
            </a:extLst>
          </p:cNvPr>
          <p:cNvSpPr/>
          <p:nvPr/>
        </p:nvSpPr>
        <p:spPr>
          <a:xfrm rot="10620880">
            <a:off x="6915574" y="5063323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25F4D807-4394-0168-37AE-F41488BF3C94}"/>
              </a:ext>
            </a:extLst>
          </p:cNvPr>
          <p:cNvSpPr/>
          <p:nvPr/>
        </p:nvSpPr>
        <p:spPr>
          <a:xfrm rot="10620880">
            <a:off x="10473873" y="5063324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023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5" grpId="0" animBg="1"/>
      <p:bldP spid="27" grpId="0" animBg="1"/>
      <p:bldP spid="28" grpId="0" animBg="1"/>
      <p:bldP spid="29" grpId="0" animBg="1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70" y="337919"/>
            <a:ext cx="69170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Noddy</a:t>
            </a:r>
          </a:p>
          <a:p>
            <a:endParaRPr lang="en-AU" sz="32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Semantic/kinematic/implicit modelling engine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Calculates 3D models based on an idealised description of the kinematics of a sequence of geological events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Density, magnetic susceptibility ( </a:t>
            </a:r>
            <a:r>
              <a:rPr lang="en-AU" sz="2400" dirty="0" err="1"/>
              <a:t>K</a:t>
            </a:r>
            <a:r>
              <a:rPr lang="en-AU" sz="3600" baseline="-25000" dirty="0" err="1"/>
              <a:t>ij</a:t>
            </a:r>
            <a:r>
              <a:rPr lang="en-AU" sz="2400" baseline="-25000" dirty="0"/>
              <a:t> </a:t>
            </a:r>
            <a:r>
              <a:rPr lang="en-AU" sz="2400" dirty="0"/>
              <a:t>) and remanence properties assigned to each unit so we can calculate gravity and magnetic responses</a:t>
            </a:r>
          </a:p>
        </p:txBody>
      </p:sp>
      <p:pic>
        <p:nvPicPr>
          <p:cNvPr id="5" name="Picture 35" descr="Open history with Noddy">
            <a:extLst>
              <a:ext uri="{FF2B5EF4-FFF2-40B4-BE49-F238E27FC236}">
                <a16:creationId xmlns:a16="http://schemas.microsoft.com/office/drawing/2014/main" id="{47E6F7CA-33FA-40B3-93A5-7CDF450E2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849" y="436753"/>
            <a:ext cx="475518" cy="47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71808-958F-4E86-8849-A7DFFC820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877" y="674513"/>
            <a:ext cx="4762500" cy="4762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71EAC0-E335-4D10-8CAD-BE80001612CF}"/>
              </a:ext>
            </a:extLst>
          </p:cNvPr>
          <p:cNvSpPr/>
          <p:nvPr/>
        </p:nvSpPr>
        <p:spPr>
          <a:xfrm>
            <a:off x="10734572" y="6381817"/>
            <a:ext cx="1353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Jessell, 1981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5679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743" y="522514"/>
            <a:ext cx="446813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Atlas of Structural Geophysics</a:t>
            </a:r>
          </a:p>
          <a:p>
            <a:endParaRPr lang="en-AU" sz="2800" dirty="0"/>
          </a:p>
          <a:p>
            <a:r>
              <a:rPr lang="en-AU" sz="2800" dirty="0"/>
              <a:t>http://tectonique.net/asg</a:t>
            </a:r>
          </a:p>
          <a:p>
            <a:endParaRPr lang="en-AU" sz="2800" dirty="0"/>
          </a:p>
          <a:p>
            <a:r>
              <a:rPr lang="en-AU" sz="2800" u="sng" dirty="0"/>
              <a:t>Human</a:t>
            </a:r>
            <a:r>
              <a:rPr lang="en-AU" sz="2800" dirty="0"/>
              <a:t> learning dataset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6" r="1172"/>
          <a:stretch/>
        </p:blipFill>
        <p:spPr>
          <a:xfrm>
            <a:off x="5021944" y="55892"/>
            <a:ext cx="7112000" cy="680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2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988" y="342034"/>
            <a:ext cx="11563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Farrell et al., 1996 </a:t>
            </a:r>
          </a:p>
          <a:p>
            <a:r>
              <a:rPr lang="en-AU" sz="2400" dirty="0"/>
              <a:t>Genetic Algorithm sampling of </a:t>
            </a:r>
            <a:r>
              <a:rPr lang="en-AU" sz="2400" dirty="0" err="1"/>
              <a:t>Noddy</a:t>
            </a:r>
            <a:r>
              <a:rPr lang="en-AU" sz="2400" dirty="0"/>
              <a:t> model space for geophysical inversion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23394" y="1512364"/>
            <a:ext cx="6330975" cy="5069411"/>
            <a:chOff x="6075845" y="1683814"/>
            <a:chExt cx="5046232" cy="4040677"/>
          </a:xfrm>
        </p:grpSpPr>
        <p:sp>
          <p:nvSpPr>
            <p:cNvPr id="5" name="Rectangle 4"/>
            <p:cNvSpPr/>
            <p:nvPr/>
          </p:nvSpPr>
          <p:spPr>
            <a:xfrm>
              <a:off x="6075845" y="3775392"/>
              <a:ext cx="1143000" cy="33528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Return best model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075845" y="4316412"/>
              <a:ext cx="1143000" cy="33528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Breed new models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75845" y="4846115"/>
              <a:ext cx="1143000" cy="5430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Generate new random models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500785" y="1683814"/>
              <a:ext cx="1569720" cy="42279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Generate 10 random Models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00785" y="2407714"/>
              <a:ext cx="1569720" cy="42279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Check against Real Data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00785" y="3070654"/>
              <a:ext cx="1569720" cy="42279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“Best” solution not found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00785" y="3777352"/>
              <a:ext cx="1569720" cy="140404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Create new generation of models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714145" y="5389211"/>
              <a:ext cx="1143000" cy="33528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Discard worst models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588664" y="2358297"/>
              <a:ext cx="1533413" cy="47221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Best model</a:t>
              </a:r>
            </a:p>
          </p:txBody>
        </p:sp>
        <p:cxnSp>
          <p:nvCxnSpPr>
            <p:cNvPr id="15" name="Elbow Connector 14"/>
            <p:cNvCxnSpPr>
              <a:stCxn id="5" idx="1"/>
              <a:endCxn id="9" idx="1"/>
            </p:cNvCxnSpPr>
            <p:nvPr/>
          </p:nvCxnSpPr>
          <p:spPr>
            <a:xfrm rot="10800000" flipH="1">
              <a:off x="6075845" y="2619114"/>
              <a:ext cx="1424940" cy="1323919"/>
            </a:xfrm>
            <a:prstGeom prst="bentConnector3">
              <a:avLst>
                <a:gd name="adj1" fmla="val -16043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6" idx="1"/>
              <a:endCxn id="9" idx="1"/>
            </p:cNvCxnSpPr>
            <p:nvPr/>
          </p:nvCxnSpPr>
          <p:spPr>
            <a:xfrm rot="10800000" flipH="1">
              <a:off x="6075845" y="2619114"/>
              <a:ext cx="1424940" cy="1864939"/>
            </a:xfrm>
            <a:prstGeom prst="bentConnector3">
              <a:avLst>
                <a:gd name="adj1" fmla="val -16043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7" idx="1"/>
              <a:endCxn id="9" idx="1"/>
            </p:cNvCxnSpPr>
            <p:nvPr/>
          </p:nvCxnSpPr>
          <p:spPr>
            <a:xfrm rot="10800000" flipH="1">
              <a:off x="6075845" y="2619113"/>
              <a:ext cx="1424940" cy="2498550"/>
            </a:xfrm>
            <a:prstGeom prst="bentConnector3">
              <a:avLst>
                <a:gd name="adj1" fmla="val -16043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8" idx="2"/>
            </p:cNvCxnSpPr>
            <p:nvPr/>
          </p:nvCxnSpPr>
          <p:spPr>
            <a:xfrm rot="5400000">
              <a:off x="8128745" y="2257163"/>
              <a:ext cx="307452" cy="634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9" idx="2"/>
            </p:cNvCxnSpPr>
            <p:nvPr/>
          </p:nvCxnSpPr>
          <p:spPr>
            <a:xfrm rot="5400000">
              <a:off x="8163670" y="2948678"/>
              <a:ext cx="240142" cy="380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10" idx="2"/>
            </p:cNvCxnSpPr>
            <p:nvPr/>
          </p:nvCxnSpPr>
          <p:spPr>
            <a:xfrm rot="5400000">
              <a:off x="8137346" y="3635402"/>
              <a:ext cx="290250" cy="634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9" idx="3"/>
              <a:endCxn id="13" idx="1"/>
            </p:cNvCxnSpPr>
            <p:nvPr/>
          </p:nvCxnSpPr>
          <p:spPr>
            <a:xfrm flipV="1">
              <a:off x="9070505" y="2594404"/>
              <a:ext cx="518159" cy="2470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/>
            <p:nvPr/>
          </p:nvCxnSpPr>
          <p:spPr>
            <a:xfrm rot="5400000">
              <a:off x="8181737" y="5285303"/>
              <a:ext cx="207816" cy="12700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>
              <a:stCxn id="11" idx="1"/>
              <a:endCxn id="5" idx="3"/>
            </p:cNvCxnSpPr>
            <p:nvPr/>
          </p:nvCxnSpPr>
          <p:spPr>
            <a:xfrm rot="10800000">
              <a:off x="7218845" y="3943032"/>
              <a:ext cx="281940" cy="536342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/>
            <p:cNvCxnSpPr>
              <a:endCxn id="6" idx="3"/>
            </p:cNvCxnSpPr>
            <p:nvPr/>
          </p:nvCxnSpPr>
          <p:spPr>
            <a:xfrm rot="10800000" flipV="1">
              <a:off x="7218845" y="4463266"/>
              <a:ext cx="281940" cy="2078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>
              <a:stCxn id="11" idx="1"/>
              <a:endCxn id="7" idx="3"/>
            </p:cNvCxnSpPr>
            <p:nvPr/>
          </p:nvCxnSpPr>
          <p:spPr>
            <a:xfrm rot="10800000" flipV="1">
              <a:off x="7218845" y="4479373"/>
              <a:ext cx="281940" cy="63828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10" y="1830055"/>
            <a:ext cx="2532178" cy="228061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10" y="4259033"/>
            <a:ext cx="2580489" cy="213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4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0818" y="1104460"/>
            <a:ext cx="1841210" cy="187743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/>
              <a:t>Allowable events: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Fold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Unconformity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Shear 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Dyke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Plug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Tilt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3386" y="763982"/>
            <a:ext cx="4580157" cy="52629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Base Stratigraphy + Tilt + 3 random events with random spatial &amp; orientation parameters</a:t>
            </a:r>
          </a:p>
          <a:p>
            <a:endParaRPr lang="en-AU" dirty="0"/>
          </a:p>
          <a:p>
            <a:r>
              <a:rPr lang="en-AU" dirty="0"/>
              <a:t>= 343 event orders </a:t>
            </a:r>
            <a:r>
              <a:rPr lang="en-AU" sz="1400" dirty="0"/>
              <a:t>(e.g. STRAT-TILT-FOLD-DYKE-SHEA)</a:t>
            </a:r>
          </a:p>
          <a:p>
            <a:r>
              <a:rPr lang="en-AU" dirty="0"/>
              <a:t>~ 60-70 independent variables per history</a:t>
            </a:r>
          </a:p>
          <a:p>
            <a:endParaRPr lang="en-AU" dirty="0"/>
          </a:p>
          <a:p>
            <a:r>
              <a:rPr lang="en-AU" dirty="0"/>
              <a:t>Lots of arbitrary decisions:</a:t>
            </a:r>
          </a:p>
          <a:p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Size of model (4k x 4k x 4k)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Size of voxels (20m x 20m x 20m)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Number of random events (3)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Start with Strat &amp; Tilt event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Range and Probability Density Function of parameters for each event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1600" i="1" dirty="0"/>
              <a:t>What range of wavelengths do folds form in nature?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1600" i="1" dirty="0"/>
              <a:t>How wide are mafic dykes usually,  Felsic dykes? </a:t>
            </a:r>
            <a:r>
              <a:rPr lang="en-AU" sz="1600" i="1" dirty="0" err="1"/>
              <a:t>Petrophysically</a:t>
            </a:r>
            <a:r>
              <a:rPr lang="en-AU" sz="1600" i="1" dirty="0"/>
              <a:t> coherent stratigraphic units?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AU" sz="16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690" y="1104460"/>
            <a:ext cx="3928163" cy="88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85412" y="5380630"/>
            <a:ext cx="59103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Each model and associated geophysics takes ~5-10 seconds to run on a multi-core laptop</a:t>
            </a:r>
          </a:p>
          <a:p>
            <a:endParaRPr lang="en-AU" dirty="0"/>
          </a:p>
          <a:p>
            <a:r>
              <a:rPr lang="en-AU" dirty="0"/>
              <a:t>200,000 </a:t>
            </a:r>
            <a:r>
              <a:rPr lang="en-AU" dirty="0" err="1"/>
              <a:t>cpu</a:t>
            </a:r>
            <a:r>
              <a:rPr lang="en-AU" dirty="0"/>
              <a:t> hours would allows us to make 72M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3386" y="290946"/>
            <a:ext cx="4173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How to make a random model…</a:t>
            </a:r>
          </a:p>
        </p:txBody>
      </p:sp>
    </p:spTree>
    <p:extLst>
      <p:ext uri="{BB962C8B-B14F-4D97-AF65-F5344CB8AC3E}">
        <p14:creationId xmlns:p14="http://schemas.microsoft.com/office/powerpoint/2010/main" val="416041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97438" y="512728"/>
            <a:ext cx="401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Thiele et al 2016. topological uncertainty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88994" y="512728"/>
            <a:ext cx="310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Wellmann et al. 2016  </a:t>
            </a:r>
            <a:r>
              <a:rPr lang="en-AU" i="1" dirty="0" err="1"/>
              <a:t>pynoddy</a:t>
            </a:r>
            <a:endParaRPr lang="en-AU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077" y="882060"/>
            <a:ext cx="4668725" cy="5729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9" y="1186716"/>
            <a:ext cx="6981076" cy="479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7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70D750-8ED1-864D-C3D2-1413F8D76824}"/>
              </a:ext>
            </a:extLst>
          </p:cNvPr>
          <p:cNvSpPr txBox="1"/>
          <p:nvPr/>
        </p:nvSpPr>
        <p:spPr>
          <a:xfrm>
            <a:off x="3324139" y="1442798"/>
            <a:ext cx="6094602" cy="444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b="1" dirty="0" err="1">
                <a:latin typeface="NimbusRomNo9L-ReguItal"/>
              </a:rPr>
              <a:t>Spatio</a:t>
            </a:r>
            <a:r>
              <a:rPr lang="en-AU" b="1" dirty="0">
                <a:latin typeface="NimbusRomNo9L-ReguItal"/>
              </a:rPr>
              <a:t>-temporal structure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b="1" dirty="0">
                <a:latin typeface="NimbusRomNo9L-ReguItal"/>
              </a:rPr>
              <a:t>High dimensionality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b="1" dirty="0">
                <a:latin typeface="NimbusRomNo9L-ReguItal"/>
              </a:rPr>
              <a:t>Paucity of ground truth</a:t>
            </a:r>
            <a:endParaRPr lang="en-AU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sz="1800" b="0" i="0" u="none" strike="noStrike" baseline="0" dirty="0">
                <a:latin typeface="NimbusRomNo9L-ReguItal"/>
              </a:rPr>
              <a:t>Objects with amorphous boundaries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AU" sz="1800" b="0" i="0" u="none" strike="noStrike" baseline="0" dirty="0">
                <a:latin typeface="NimbusRomNo9L-ReguItal"/>
              </a:rPr>
              <a:t>Heterogeneity in space and time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AU" sz="1800" b="0" i="0" u="none" strike="noStrike" baseline="0" dirty="0">
                <a:latin typeface="NimbusRomNo9L-ReguItal"/>
              </a:rPr>
              <a:t>Interest in rare phenomena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AU" sz="1800" b="0" i="0" u="none" strike="noStrike" baseline="0" dirty="0">
                <a:latin typeface="NimbusRomNo9L-ReguItal"/>
              </a:rPr>
              <a:t>Multi-resolution data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AU" sz="1800" b="0" i="0" u="none" strike="noStrike" baseline="0" dirty="0">
                <a:latin typeface="NimbusRomNo9L-ReguItal"/>
              </a:rPr>
              <a:t>Noise, incompleteness and uncertainty in data</a:t>
            </a:r>
            <a:endParaRPr lang="en-AU" sz="1800" b="0" i="0" u="none" strike="noStrike" baseline="0" dirty="0">
              <a:latin typeface="NimbusRomNo9L-Regu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84E49-3E13-AC7F-F5A4-F1568EDE03A3}"/>
              </a:ext>
            </a:extLst>
          </p:cNvPr>
          <p:cNvSpPr txBox="1"/>
          <p:nvPr/>
        </p:nvSpPr>
        <p:spPr>
          <a:xfrm>
            <a:off x="287323" y="104994"/>
            <a:ext cx="11450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2400" b="1" i="1" dirty="0" err="1">
                <a:solidFill>
                  <a:srgbClr val="003E6C"/>
                </a:solidFill>
              </a:rPr>
              <a:t>Karpatne</a:t>
            </a:r>
            <a:r>
              <a:rPr lang="en-AU" sz="2400" b="1" i="1" dirty="0">
                <a:solidFill>
                  <a:srgbClr val="003E6C"/>
                </a:solidFill>
              </a:rPr>
              <a:t> et al. (2017) summarise the principal challenges to applying Machine Learning to the geosciences: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4A214-C5C6-0978-93E6-90AEE2C2A67E}"/>
              </a:ext>
            </a:extLst>
          </p:cNvPr>
          <p:cNvSpPr txBox="1"/>
          <p:nvPr/>
        </p:nvSpPr>
        <p:spPr>
          <a:xfrm>
            <a:off x="161489" y="6396335"/>
            <a:ext cx="10492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200" dirty="0" err="1">
                <a:solidFill>
                  <a:schemeClr val="accent5">
                    <a:lumMod val="50000"/>
                  </a:schemeClr>
                </a:solidFill>
              </a:rPr>
              <a:t>Karpatne</a:t>
            </a:r>
            <a:r>
              <a:rPr lang="en-AU" sz="1200" dirty="0">
                <a:solidFill>
                  <a:schemeClr val="accent5">
                    <a:lumMod val="50000"/>
                  </a:schemeClr>
                </a:solidFill>
              </a:rPr>
              <a:t> et al. (2017) </a:t>
            </a:r>
            <a:r>
              <a:rPr lang="en-AU" sz="1200" u="none" strike="noStrike" baseline="0" dirty="0">
                <a:solidFill>
                  <a:schemeClr val="accent5">
                    <a:lumMod val="50000"/>
                  </a:schemeClr>
                </a:solidFill>
                <a:latin typeface="NimbusSanL-Regu"/>
              </a:rPr>
              <a:t>Machine Learning for the Geosciences: Challenges and Opportunities. </a:t>
            </a:r>
            <a:r>
              <a:rPr lang="en-AU" sz="1200" u="none" strike="noStrike" baseline="0" dirty="0">
                <a:solidFill>
                  <a:schemeClr val="accent5">
                    <a:lumMod val="50000"/>
                  </a:schemeClr>
                </a:solidFill>
                <a:latin typeface="SourceSansPro-Regular"/>
              </a:rPr>
              <a:t>IEEE Transactions on Knowledge and Data Engineering 10.1109/TKDE.2018.2861006</a:t>
            </a:r>
            <a:endParaRPr lang="en-AU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991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5A513E-8F7B-98BB-B726-67442510CAD1}"/>
              </a:ext>
            </a:extLst>
          </p:cNvPr>
          <p:cNvSpPr txBox="1"/>
          <p:nvPr/>
        </p:nvSpPr>
        <p:spPr>
          <a:xfrm>
            <a:off x="2747713" y="430958"/>
            <a:ext cx="72815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1" i="1" dirty="0">
                <a:solidFill>
                  <a:srgbClr val="003E6C"/>
                </a:solidFill>
              </a:rPr>
              <a:t>As reported by CNN*, there are estimated to be 6 Billion images of cats indexed by Google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2FDB66-3203-8E52-1D1C-7CF526EC6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7" y="2157998"/>
            <a:ext cx="12143823" cy="470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640C1D-6BCC-6B83-90A5-B340B8EB0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246" y="6404326"/>
            <a:ext cx="1009791" cy="4096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335A63-5151-AF6D-B42E-F73C84FD9756}"/>
              </a:ext>
            </a:extLst>
          </p:cNvPr>
          <p:cNvSpPr txBox="1"/>
          <p:nvPr/>
        </p:nvSpPr>
        <p:spPr>
          <a:xfrm>
            <a:off x="10966385" y="1880999"/>
            <a:ext cx="1177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*reliable source</a:t>
            </a:r>
          </a:p>
        </p:txBody>
      </p:sp>
    </p:spTree>
    <p:extLst>
      <p:ext uri="{BB962C8B-B14F-4D97-AF65-F5344CB8AC3E}">
        <p14:creationId xmlns:p14="http://schemas.microsoft.com/office/powerpoint/2010/main" val="19326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808</Words>
  <Application>Microsoft Office PowerPoint</Application>
  <PresentationFormat>Widescreen</PresentationFormat>
  <Paragraphs>129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6" baseType="lpstr">
      <vt:lpstr>Arial</vt:lpstr>
      <vt:lpstr>Calibri</vt:lpstr>
      <vt:lpstr>Calibri Light</vt:lpstr>
      <vt:lpstr>Charis SIL</vt:lpstr>
      <vt:lpstr>Congenial Black</vt:lpstr>
      <vt:lpstr>Courier New</vt:lpstr>
      <vt:lpstr>Helvetica</vt:lpstr>
      <vt:lpstr>Lato</vt:lpstr>
      <vt:lpstr>Liberation Sans</vt:lpstr>
      <vt:lpstr>MyriadPro-Light</vt:lpstr>
      <vt:lpstr>MyriadPro-Regular</vt:lpstr>
      <vt:lpstr>NimbusRomNo9L-Medi</vt:lpstr>
      <vt:lpstr>NimbusRomNo9L-Regu</vt:lpstr>
      <vt:lpstr>NimbusRomNo9L-ReguItal</vt:lpstr>
      <vt:lpstr>NimbusSanL-Regu</vt:lpstr>
      <vt:lpstr>SourceSansPro-Regular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Jessell</dc:creator>
  <cp:lastModifiedBy>Mark Jessell</cp:lastModifiedBy>
  <cp:revision>145</cp:revision>
  <dcterms:created xsi:type="dcterms:W3CDTF">2023-06-15T01:56:00Z</dcterms:created>
  <dcterms:modified xsi:type="dcterms:W3CDTF">2023-07-17T03:30:55Z</dcterms:modified>
</cp:coreProperties>
</file>